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81" r:id="rId3"/>
    <p:sldId id="285" r:id="rId4"/>
    <p:sldId id="287" r:id="rId5"/>
    <p:sldId id="271" r:id="rId6"/>
    <p:sldId id="263" r:id="rId7"/>
    <p:sldId id="260" r:id="rId8"/>
    <p:sldId id="261" r:id="rId9"/>
    <p:sldId id="264" r:id="rId10"/>
    <p:sldId id="256" r:id="rId11"/>
    <p:sldId id="258" r:id="rId12"/>
    <p:sldId id="257" r:id="rId13"/>
    <p:sldId id="259" r:id="rId14"/>
    <p:sldId id="268" r:id="rId15"/>
    <p:sldId id="273" r:id="rId16"/>
    <p:sldId id="270" r:id="rId17"/>
    <p:sldId id="274" r:id="rId18"/>
    <p:sldId id="275" r:id="rId19"/>
    <p:sldId id="276" r:id="rId20"/>
    <p:sldId id="269" r:id="rId21"/>
    <p:sldId id="267" r:id="rId22"/>
    <p:sldId id="266" r:id="rId23"/>
    <p:sldId id="262" r:id="rId24"/>
    <p:sldId id="279" r:id="rId25"/>
    <p:sldId id="277" r:id="rId26"/>
    <p:sldId id="278" r:id="rId27"/>
    <p:sldId id="286" r:id="rId28"/>
    <p:sldId id="280" r:id="rId29"/>
    <p:sldId id="284" r:id="rId30"/>
    <p:sldId id="283" r:id="rId31"/>
    <p:sldId id="28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305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E30F4-4B72-EA25-D9EB-8B28CE3219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63B23C-80F9-5FE1-98D5-CB211536D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8A9E5-AEF3-6E61-CAE9-627241CE6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847CA-B8D5-42E9-9BE4-57D1F91AD50A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11127-977F-EF95-718E-01D4A6045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AD35D-D271-7FB8-6E78-F74432A40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836F-1B73-4C19-AE65-33DA3FD45F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3197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BFB2-38A4-4050-3C86-2FDEB950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D12DED-4799-0F15-EB47-8819E39FE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DFD16-AD87-C0C0-0B9E-6AF5042E8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847CA-B8D5-42E9-9BE4-57D1F91AD50A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EA90D-DC27-4A9F-DD02-1F3187A39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304AC-3BCA-0A62-51FA-C77BCF7E7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836F-1B73-4C19-AE65-33DA3FD45F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742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B54BB2-87F5-8607-4679-0DB6B05752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E13F9D-AB40-021A-DEC8-CCBA0BF7DA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911E1-6498-7BFA-E7EA-4D871D700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847CA-B8D5-42E9-9BE4-57D1F91AD50A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47CA7-9772-8085-9FD8-9FE4E44AC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23206-F8E5-E635-45AF-F0BC0CBB3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836F-1B73-4C19-AE65-33DA3FD45F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784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EB096-C342-0270-A263-56FD08A2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2D082-E8FB-BE7D-5CB7-E368128A4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EE9D0-83B1-E31D-1828-496E56FD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847CA-B8D5-42E9-9BE4-57D1F91AD50A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DD711-CE39-773B-7D3B-D549D495F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05D48-E649-E308-3BDA-0B7400797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836F-1B73-4C19-AE65-33DA3FD45F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3125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939AD-DD00-8001-4D36-FEBDB9320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8B6B5B-AFE6-7C12-FBD1-9C65D6912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78C92-259D-BCC0-4D4F-F092A144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847CA-B8D5-42E9-9BE4-57D1F91AD50A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4DB31-1E0D-5514-50FC-53A2D928E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37811-1171-9648-5C87-9B10AE9E9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836F-1B73-4C19-AE65-33DA3FD45F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570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B24F1-D19E-5575-BF55-68165C78F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F21D0-623B-57D3-55A3-838730763D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DF30EC-D89D-5F05-F6FF-52803D579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A8CA9-88F6-9328-C78F-8F39B28A0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847CA-B8D5-42E9-9BE4-57D1F91AD50A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C9A48-AFAB-F183-0280-A43EDF1DD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F8EEB-6138-0660-53D3-F55171177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836F-1B73-4C19-AE65-33DA3FD45F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1703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85D2-2DDE-5AB4-2BB6-5E0ADCDCD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8A8EC-1430-4710-0946-9EDB7BB2B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E6873-EE77-97B4-7FA9-E48444F3A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3B850F-3DA7-8728-7055-8BFC716D02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2239A4-F637-5EB9-6B73-45CE96655D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D4B1D2-20B4-00D1-3BF4-4989F9ACC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847CA-B8D5-42E9-9BE4-57D1F91AD50A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9F5AA-5C88-BD5C-68A8-A557364B2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469520-BA24-AE7F-D0AA-86964D48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836F-1B73-4C19-AE65-33DA3FD45F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425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34354-E172-E18B-28D9-33D90EE8C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64A3FA-BD03-3242-41EC-9B0FF82C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847CA-B8D5-42E9-9BE4-57D1F91AD50A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95DF6-E59F-CBB7-AE9D-29C89C109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559D06-EE97-A0C4-04AF-B170D3421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836F-1B73-4C19-AE65-33DA3FD45F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724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51B021-7DE7-BE55-482B-166A26A7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847CA-B8D5-42E9-9BE4-57D1F91AD50A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22AA4-7BA3-3B3A-CDD7-CB992E0F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9DFD6D-DD1E-EA60-1EF4-9CD1A639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836F-1B73-4C19-AE65-33DA3FD45F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1004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95F48-B418-06F0-59BF-E53370C5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167D1-185E-4983-A22B-7E111961E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8CE1AD-5D3E-850B-F47A-D2425A368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8D7F00-0935-31A4-0F73-5EBBCBEA9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847CA-B8D5-42E9-9BE4-57D1F91AD50A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89D13-E18C-10D6-9062-AACC21540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B08C41-A67D-8342-E4E1-76B7AF4CC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836F-1B73-4C19-AE65-33DA3FD45F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8890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09FE5-C39B-812D-F877-06BE992CD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E4812E-C204-EBF9-CF2B-A77391776C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A447A-B2A0-4D09-D5ED-8955D3045C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38B16-D77C-7F32-CCDC-F554530A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847CA-B8D5-42E9-9BE4-57D1F91AD50A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8F73B-BBB0-3F79-8F88-227CC424E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61BF7-F491-05B3-20D6-BC9D8E88F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836F-1B73-4C19-AE65-33DA3FD45F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246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716E20-34A3-210C-85F9-DB57CF06D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8A43D-3757-A12C-BFC1-65AA5E34B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ECC0B-F103-DF9C-430A-EB06B1213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847CA-B8D5-42E9-9BE4-57D1F91AD50A}" type="datetimeFigureOut">
              <a:rPr lang="en-IN" smtClean="0"/>
              <a:t>30-09-2024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9C496-AFF8-B256-9D9B-B9224F83E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8E05C-F8A4-6C71-DD4A-E12722918F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B836F-1B73-4C19-AE65-33DA3FD45F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296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D86518-1F78-927A-A006-04077BB84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4" y="0"/>
            <a:ext cx="12123106" cy="674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77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A1D46-1D97-8A94-A43D-378EA1489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55209A-F1FF-5B9A-4E38-01C68B6798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A4563-7223-0BED-A52A-EFC6B245F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232"/>
            <a:ext cx="12192000" cy="596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53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CE7CB-6C96-F2E5-3F72-ED527CB7C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CBB0A-286A-9A96-B86F-D19A3E210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E2209-6435-F02E-2B6B-5B17F6159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971"/>
            <a:ext cx="12192000" cy="615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31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FC8FE-5F8B-D753-DC74-F9992146C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DDEC3-4796-B5C7-1959-FD3A23B56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A11B7-CFC2-EBA4-9F92-1AB8D806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684"/>
            <a:ext cx="12192000" cy="618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03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33020-0909-3C2E-CBF6-5DA509303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4D28E-D6A7-E07B-BE80-7459DE1BB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040B9-EAD5-9DD0-5AF4-C02BC3216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719"/>
            <a:ext cx="12192000" cy="617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2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9A61-F153-BC51-B103-1623D78CE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Forward propagation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97FED-E5B6-59F0-4BBB-79D0929C5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84B1B-3667-A471-111F-C12219DEE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96" y="1690688"/>
            <a:ext cx="10641904" cy="495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33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CE6D2-CBF8-FB9A-A560-9005481B7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Backward propagation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48FD1-2346-7D2F-3E67-C109DCAD8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Vanishing gradients issue</a:t>
            </a:r>
          </a:p>
          <a:p>
            <a:r>
              <a:rPr lang="en-GB" dirty="0"/>
              <a:t>Cost/Loss function</a:t>
            </a:r>
          </a:p>
          <a:p>
            <a:r>
              <a:rPr lang="en-GB" dirty="0"/>
              <a:t>Gradient Descent(GD) </a:t>
            </a:r>
          </a:p>
          <a:p>
            <a:r>
              <a:rPr lang="en-IN" dirty="0"/>
              <a:t>Stochastic Gradient Descent(SGD)</a:t>
            </a:r>
          </a:p>
          <a:p>
            <a:endParaRPr lang="en-GB" dirty="0"/>
          </a:p>
          <a:p>
            <a:endParaRPr lang="en-GB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7213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67C8-B09B-C251-A17D-2CB83051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Types of Neural Networks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38377-612F-4AD9-4BD2-0EF1EBFF8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Recurrent Neural Networks (RNN)</a:t>
            </a:r>
          </a:p>
          <a:p>
            <a:r>
              <a:rPr lang="en-GB" dirty="0"/>
              <a:t>Long Short-Term Memory Networks (LSTM)</a:t>
            </a:r>
          </a:p>
          <a:p>
            <a:r>
              <a:rPr lang="en-IN" dirty="0"/>
              <a:t>Convolutional Neural Networks (CNN)</a:t>
            </a:r>
          </a:p>
          <a:p>
            <a:endParaRPr lang="en-IN" dirty="0"/>
          </a:p>
          <a:p>
            <a:r>
              <a:rPr lang="en-IN" dirty="0"/>
              <a:t>Transformers Networks </a:t>
            </a:r>
          </a:p>
          <a:p>
            <a:r>
              <a:rPr lang="en-IN" dirty="0"/>
              <a:t>Graph Neural Networks (GNN)</a:t>
            </a:r>
          </a:p>
          <a:p>
            <a:r>
              <a:rPr lang="en-IN" dirty="0"/>
              <a:t>Generative Adversarial Networks (GANs)</a:t>
            </a:r>
          </a:p>
          <a:p>
            <a:endParaRPr lang="en-GB" dirty="0"/>
          </a:p>
          <a:p>
            <a:endParaRPr lang="en-GB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6835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1659-74C6-FFF7-D7E1-202E0CF5A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Recurrent Neural Network(RNN)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074A36-0481-EA2E-BA83-5E828F102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11875"/>
            <a:ext cx="10622839" cy="49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37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5D7C-68CD-38B0-6B95-6E7B30C3C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Long Short-Term Memory Networks (LSTM)</a:t>
            </a:r>
            <a:br>
              <a:rPr lang="en-GB" b="1" dirty="0">
                <a:solidFill>
                  <a:srgbClr val="FF0000"/>
                </a:solidFill>
              </a:rPr>
            </a:b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33E8C-583E-CB5C-BE6B-0F7099F8F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61" y="1787496"/>
            <a:ext cx="10281926" cy="442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99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BC703-07BE-2C14-76AE-AD4CFAE5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Convolutional Neural Networks (CNN)</a:t>
            </a:r>
            <a:br>
              <a:rPr lang="en-IN" b="1" dirty="0">
                <a:solidFill>
                  <a:srgbClr val="FF0000"/>
                </a:solidFill>
              </a:rPr>
            </a:b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76517-DFEF-0061-5BA4-2E00C4B1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18" y="1260036"/>
            <a:ext cx="11574049" cy="552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4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40D0A0-5C7E-7C59-2F8D-5C1A20197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14" y="128391"/>
            <a:ext cx="9676356" cy="67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64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01523-C6B4-57F1-AFF3-C580454AC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Architecture of Transformers Neural Network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8A165-DE58-EB19-3D2E-9CB525711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F747F8-03C5-B2F5-4F19-90EAA863B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07" y="1499896"/>
            <a:ext cx="10630585" cy="50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65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A0957-C276-3CA3-9101-8E786F5A3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Example of a transformer model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60EC6-D89D-2A93-DD65-B0E0D0158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23" y="1612164"/>
            <a:ext cx="3749458" cy="4587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BE4CD-BBD9-6958-CC63-7AD0251EB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658" y="1612164"/>
            <a:ext cx="6641926" cy="458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24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8DDF6-1213-BE6D-EB6B-69567330D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Gen AI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05CDAF-A875-6DF3-38AB-CFBBADBE28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614" y="1321497"/>
            <a:ext cx="10784909" cy="4897676"/>
          </a:xfrm>
        </p:spPr>
      </p:pic>
    </p:spTree>
    <p:extLst>
      <p:ext uri="{BB962C8B-B14F-4D97-AF65-F5344CB8AC3E}">
        <p14:creationId xmlns:p14="http://schemas.microsoft.com/office/powerpoint/2010/main" val="1166070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F3E1-A03B-4D86-15B5-FE0984EE0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Large Language Model (LLM)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43A803-0BEA-7B5D-C3EA-3E13BE90B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28273"/>
            <a:ext cx="10623116" cy="32113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3DCFBE-6455-32D0-5575-D35EB0C2A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08920"/>
            <a:ext cx="10623116" cy="201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BD057-D53A-B182-60E6-5633E87F9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LLMs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F9670-7DE4-E11F-518F-F0B8DE15F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GPT4</a:t>
            </a:r>
          </a:p>
          <a:p>
            <a:r>
              <a:rPr lang="en-GB" dirty="0"/>
              <a:t>Google Gemini</a:t>
            </a:r>
          </a:p>
          <a:p>
            <a:r>
              <a:rPr lang="en-GB" dirty="0"/>
              <a:t>LLAMA3.2</a:t>
            </a:r>
          </a:p>
          <a:p>
            <a:r>
              <a:rPr lang="en-GB" dirty="0"/>
              <a:t>Mistral</a:t>
            </a:r>
          </a:p>
          <a:p>
            <a:r>
              <a:rPr lang="en-GB" dirty="0"/>
              <a:t>Anthropic Claude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9348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860B9-3F70-FF33-7758-4E4F4555F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Demo for Custom LLM using </a:t>
            </a:r>
            <a:r>
              <a:rPr lang="en-GB" b="1" dirty="0" err="1">
                <a:solidFill>
                  <a:srgbClr val="FF0000"/>
                </a:solidFill>
              </a:rPr>
              <a:t>Tensorflow</a:t>
            </a:r>
            <a:r>
              <a:rPr lang="en-GB" b="1" dirty="0">
                <a:solidFill>
                  <a:srgbClr val="FF0000"/>
                </a:solidFill>
              </a:rPr>
              <a:t> and </a:t>
            </a:r>
            <a:r>
              <a:rPr lang="en-GB" b="1" dirty="0" err="1">
                <a:solidFill>
                  <a:srgbClr val="FF0000"/>
                </a:solidFill>
              </a:rPr>
              <a:t>Keras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07A125-87D7-A612-FFE8-85661D6FC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37" y="1547213"/>
            <a:ext cx="11073009" cy="517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945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23A8A-FD2A-6CB5-18E9-4A20A92BA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Demo for Open-source LLMs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38AC2-117A-A124-A942-0DFC64752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87" y="1365078"/>
            <a:ext cx="11730625" cy="2342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0DF4AB-AD1C-6F23-F615-784B0EB75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29" y="3535471"/>
            <a:ext cx="11788967" cy="309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89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2EE6D-AB66-8A5F-0C6C-39D7BFD1D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Fine tuning LLMs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92E31-EDB0-9787-06E2-79A0599A5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autotrain</a:t>
            </a:r>
            <a:r>
              <a:rPr lang="en-GB" dirty="0"/>
              <a:t> by Hugging Face Portal</a:t>
            </a:r>
          </a:p>
          <a:p>
            <a:r>
              <a:rPr lang="en-GB" dirty="0" err="1"/>
              <a:t>autotrain</a:t>
            </a:r>
            <a:r>
              <a:rPr lang="en-GB" dirty="0"/>
              <a:t>  (Local setup).</a:t>
            </a:r>
          </a:p>
          <a:p>
            <a:r>
              <a:rPr lang="en-GB" dirty="0"/>
              <a:t>AWS </a:t>
            </a:r>
            <a:r>
              <a:rPr lang="en-GB" dirty="0" err="1"/>
              <a:t>Sagemaker</a:t>
            </a:r>
            <a:endParaRPr lang="en-GB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839C3-1FA4-9B79-2161-1A9B5ED55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210" y="102150"/>
            <a:ext cx="6248563" cy="659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04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E5B84-7B0B-FB24-107A-809CB3080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FF0000"/>
                </a:solidFill>
              </a:rPr>
              <a:t>Languages for ML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BA05-0CD1-6429-A9B5-CC1E2BF50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    Python</a:t>
            </a:r>
          </a:p>
          <a:p>
            <a:r>
              <a:rPr lang="en-IN" dirty="0"/>
              <a:t>     Julia</a:t>
            </a:r>
          </a:p>
          <a:p>
            <a:r>
              <a:rPr lang="en-IN" dirty="0"/>
              <a:t>     R</a:t>
            </a:r>
          </a:p>
        </p:txBody>
      </p:sp>
    </p:spTree>
    <p:extLst>
      <p:ext uri="{BB962C8B-B14F-4D97-AF65-F5344CB8AC3E}">
        <p14:creationId xmlns:p14="http://schemas.microsoft.com/office/powerpoint/2010/main" val="1326939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AB55-9D08-D508-318F-F1C11D55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ML Frameworks for building LLMs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954D5-4C37-E80B-B2CF-C58003D6C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  </a:t>
            </a:r>
            <a:r>
              <a:rPr lang="en-IN" dirty="0" err="1"/>
              <a:t>Tensforflow</a:t>
            </a:r>
            <a:endParaRPr lang="en-IN" dirty="0"/>
          </a:p>
          <a:p>
            <a:r>
              <a:rPr lang="en-IN" dirty="0"/>
              <a:t>   </a:t>
            </a:r>
            <a:r>
              <a:rPr lang="en-IN" dirty="0" err="1"/>
              <a:t>Keras</a:t>
            </a:r>
            <a:endParaRPr lang="en-IN" dirty="0"/>
          </a:p>
          <a:p>
            <a:r>
              <a:rPr lang="en-IN" dirty="0"/>
              <a:t>   </a:t>
            </a:r>
            <a:r>
              <a:rPr lang="en-IN" dirty="0" err="1"/>
              <a:t>PyTorch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1002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0B8D0-DACB-795C-53EE-5CEF51BEE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Artificial Intelligence(AI)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ECEB2-F7FB-6F77-9C66-5526A9AB0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EA151-5B58-A2EE-03D5-04F5C202D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1178"/>
            <a:ext cx="10515600" cy="429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60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F4BDE-6C4F-6DB2-230D-5981C7E4A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Frameworks for working with LLMs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970D1-05A4-645B-685A-95935A11B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 err="1"/>
              <a:t>LangChain</a:t>
            </a:r>
            <a:endParaRPr lang="en-IN" dirty="0"/>
          </a:p>
          <a:p>
            <a:r>
              <a:rPr lang="en-IN" dirty="0"/>
              <a:t> Hugging Face Transformers</a:t>
            </a:r>
          </a:p>
          <a:p>
            <a:r>
              <a:rPr lang="en-IN" dirty="0"/>
              <a:t> OpenAI API</a:t>
            </a:r>
          </a:p>
          <a:p>
            <a:r>
              <a:rPr lang="en-IN" dirty="0"/>
              <a:t> </a:t>
            </a:r>
            <a:r>
              <a:rPr lang="en-IN" dirty="0" err="1"/>
              <a:t>LlamaIndex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249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1F168-21D2-ECCF-0932-A78A3B32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Q&amp;A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45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80F68-E801-0969-3828-1521352BA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Artificial General Intelligence (AGI)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AB2ADF-AC52-5157-AFBE-5C0612BD4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1889CE-45FF-8C31-C10E-D548BA990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50468"/>
            <a:ext cx="10657383" cy="483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65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F4224-3C8D-8218-BF03-C6A64ABA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Natural Language Processing (NLP)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D13E3-C0B7-D4AD-98FE-927C0DAC6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9A825-ABF1-63E7-B3C8-AFC841AE1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42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21720-F271-F779-5CFD-DA80EBA9D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Tokenization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8170B-63A8-1C2B-71C9-66E4724C5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A761F-5F0A-F0F7-0D30-C4627F48A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22" y="1604734"/>
            <a:ext cx="10406405" cy="502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22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79C1-8633-C963-0F6B-9152FDFF9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19" y="365125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Embeddings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DDA83D-9171-97E0-28F9-55ED4748B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7" y="1470336"/>
            <a:ext cx="5586608" cy="2727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0FE539-9DFE-8753-890B-6B066ABEA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67754"/>
            <a:ext cx="5724395" cy="23902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6964A-0E71-654F-D364-43DF3DB50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206" y="565548"/>
            <a:ext cx="6649794" cy="629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9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FA30D-B152-28C6-1F74-76945504C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Model parameters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7F4A4-F6D6-A9F2-B5C2-BEEC7E0A0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C2346E-5C88-D36D-EFB1-201FCCA63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37" y="1579901"/>
            <a:ext cx="10979063" cy="484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05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D76A2-DD93-7F3C-A038-D0F6476D4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E4933-4461-ABA3-1BC2-231A53CFB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89682-1302-2964-7DB4-2984C3D53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26" y="365125"/>
            <a:ext cx="10579274" cy="567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78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193</Words>
  <Application>Microsoft Office PowerPoint</Application>
  <PresentationFormat>Widescreen</PresentationFormat>
  <Paragraphs>55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Artificial Intelligence(AI)</vt:lpstr>
      <vt:lpstr>Artificial General Intelligence (AGI)</vt:lpstr>
      <vt:lpstr>Natural Language Processing (NLP)</vt:lpstr>
      <vt:lpstr>Tokenization</vt:lpstr>
      <vt:lpstr>Embeddings</vt:lpstr>
      <vt:lpstr>Model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Forward propagation</vt:lpstr>
      <vt:lpstr>Backward propagation</vt:lpstr>
      <vt:lpstr>Types of Neural Networks</vt:lpstr>
      <vt:lpstr>Recurrent Neural Network(RNN)</vt:lpstr>
      <vt:lpstr>Long Short-Term Memory Networks (LSTM) </vt:lpstr>
      <vt:lpstr>Convolutional Neural Networks (CNN) </vt:lpstr>
      <vt:lpstr>Architecture of Transformers Neural Network</vt:lpstr>
      <vt:lpstr>Example of a transformer model</vt:lpstr>
      <vt:lpstr>Gen AI</vt:lpstr>
      <vt:lpstr>Large Language Model (LLM)</vt:lpstr>
      <vt:lpstr>LLMs</vt:lpstr>
      <vt:lpstr>Demo for Custom LLM using Tensorflow and Keras</vt:lpstr>
      <vt:lpstr>Demo for Open-source LLMs</vt:lpstr>
      <vt:lpstr>Fine tuning LLMs</vt:lpstr>
      <vt:lpstr>Languages for ML </vt:lpstr>
      <vt:lpstr>ML Frameworks for building LLMs</vt:lpstr>
      <vt:lpstr>Frameworks for working with LLMs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Appalanaidu Setti</dc:creator>
  <cp:lastModifiedBy>Appalanaidu Setti</cp:lastModifiedBy>
  <cp:revision>17</cp:revision>
  <dcterms:created xsi:type="dcterms:W3CDTF">2024-09-30T11:40:21Z</dcterms:created>
  <dcterms:modified xsi:type="dcterms:W3CDTF">2024-10-01T04:27:48Z</dcterms:modified>
</cp:coreProperties>
</file>